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7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959" r:id="rId5"/>
    <p:sldMasterId id="2147483823" r:id="rId6"/>
    <p:sldMasterId id="2147483853" r:id="rId7"/>
    <p:sldMasterId id="2147483876" r:id="rId8"/>
    <p:sldMasterId id="2147483901" r:id="rId9"/>
    <p:sldMasterId id="2147483928" r:id="rId10"/>
    <p:sldMasterId id="2147483952" r:id="rId11"/>
  </p:sldMasterIdLst>
  <p:handoutMasterIdLst>
    <p:handoutMasterId r:id="rId42"/>
  </p:handoutMasterIdLst>
  <p:sldIdLst>
    <p:sldId id="266" r:id="rId12"/>
    <p:sldId id="304" r:id="rId13"/>
    <p:sldId id="305" r:id="rId14"/>
    <p:sldId id="309" r:id="rId15"/>
    <p:sldId id="314" r:id="rId16"/>
    <p:sldId id="316" r:id="rId17"/>
    <p:sldId id="317" r:id="rId18"/>
    <p:sldId id="318" r:id="rId19"/>
    <p:sldId id="319" r:id="rId20"/>
    <p:sldId id="321" r:id="rId21"/>
    <p:sldId id="320" r:id="rId22"/>
    <p:sldId id="324" r:id="rId23"/>
    <p:sldId id="345" r:id="rId24"/>
    <p:sldId id="325" r:id="rId25"/>
    <p:sldId id="342" r:id="rId26"/>
    <p:sldId id="329" r:id="rId27"/>
    <p:sldId id="335" r:id="rId28"/>
    <p:sldId id="336" r:id="rId29"/>
    <p:sldId id="338" r:id="rId30"/>
    <p:sldId id="322" r:id="rId31"/>
    <p:sldId id="341" r:id="rId32"/>
    <p:sldId id="344" r:id="rId33"/>
    <p:sldId id="332" r:id="rId34"/>
    <p:sldId id="346" r:id="rId35"/>
    <p:sldId id="347" r:id="rId36"/>
    <p:sldId id="348" r:id="rId37"/>
    <p:sldId id="349" r:id="rId38"/>
    <p:sldId id="350" r:id="rId39"/>
    <p:sldId id="351" r:id="rId40"/>
    <p:sldId id="352" r:id="rId41"/>
  </p:sldIdLst>
  <p:sldSz cx="12192000" cy="6858000"/>
  <p:notesSz cx="6858000" cy="91440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  <a:srgbClr val="FFFF00"/>
    <a:srgbClr val="1E2328"/>
    <a:srgbClr val="000000"/>
    <a:srgbClr val="59595B"/>
    <a:srgbClr val="F0F0F0"/>
    <a:srgbClr val="93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5" autoAdjust="0"/>
    <p:restoredTop sz="96485" autoAdjust="0"/>
  </p:normalViewPr>
  <p:slideViewPr>
    <p:cSldViewPr snapToGrid="0">
      <p:cViewPr varScale="1">
        <p:scale>
          <a:sx n="82" d="100"/>
          <a:sy n="82" d="100"/>
        </p:scale>
        <p:origin x="542" y="58"/>
      </p:cViewPr>
      <p:guideLst/>
    </p:cSldViewPr>
  </p:slideViewPr>
  <p:outlineViewPr>
    <p:cViewPr>
      <p:scale>
        <a:sx n="33" d="100"/>
        <a:sy n="33" d="100"/>
      </p:scale>
      <p:origin x="0" y="-141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0" d="100"/>
          <a:sy n="90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tags" Target="tags/tag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theme" Target="theme/theme1.xml"/><Relationship Id="rId20" Type="http://schemas.openxmlformats.org/officeDocument/2006/relationships/slide" Target="slides/slide9.xml"/><Relationship Id="rId41" Type="http://schemas.openxmlformats.org/officeDocument/2006/relationships/slide" Target="slides/slide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5928AB-FB45-41B6-B767-6E1FCD959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26F71-6231-44FB-B6F9-3F3800C9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7CBE-E149-4CA6-8DBA-76B57A442203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8812E-8804-4DAE-A81E-98036292BE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76627-61FB-497E-81F6-FC5F7D1B8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87E6D-93D8-415D-8B98-2E560EE57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fu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B26CFC-DD8F-413E-8D8F-ECDE90506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" action="ppaction://media"/>
            <a:extLst>
              <a:ext uri="{FF2B5EF4-FFF2-40B4-BE49-F238E27FC236}">
                <a16:creationId xmlns:a16="http://schemas.microsoft.com/office/drawing/2014/main" id="{D8CD8FD4-42F5-4228-BBAC-B5B0238F0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7608"/>
          <a:stretch>
            <a:fillRect/>
          </a:stretch>
        </p:blipFill>
        <p:spPr>
          <a:xfrm>
            <a:off x="6378001" y="0"/>
            <a:ext cx="5814581" cy="6858000"/>
          </a:xfrm>
          <a:custGeom>
            <a:avLst/>
            <a:gdLst>
              <a:gd name="connsiteX0" fmla="*/ 0 w 5814581"/>
              <a:gd name="connsiteY0" fmla="*/ 0 h 6858000"/>
              <a:gd name="connsiteX1" fmla="*/ 5814581 w 5814581"/>
              <a:gd name="connsiteY1" fmla="*/ 0 h 6858000"/>
              <a:gd name="connsiteX2" fmla="*/ 5814581 w 5814581"/>
              <a:gd name="connsiteY2" fmla="*/ 6858000 h 6858000"/>
              <a:gd name="connsiteX3" fmla="*/ 0 w 58145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4581" h="6858000">
                <a:moveTo>
                  <a:pt x="0" y="0"/>
                </a:moveTo>
                <a:lnTo>
                  <a:pt x="5814581" y="0"/>
                </a:lnTo>
                <a:lnTo>
                  <a:pt x="58145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7A8D25C-0FAC-4D82-AB1C-939EFBD51801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285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" action="ppaction://media"/>
            <a:extLst>
              <a:ext uri="{FF2B5EF4-FFF2-40B4-BE49-F238E27FC236}">
                <a16:creationId xmlns:a16="http://schemas.microsoft.com/office/drawing/2014/main" id="{0238D2A0-DB3C-4C7B-BFFC-C9389AD6D13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52281"/>
          <a:stretch>
            <a:fillRect/>
          </a:stretch>
        </p:blipFill>
        <p:spPr>
          <a:xfrm>
            <a:off x="6374054" y="0"/>
            <a:ext cx="5817946" cy="6858000"/>
          </a:xfrm>
          <a:custGeom>
            <a:avLst/>
            <a:gdLst>
              <a:gd name="connsiteX0" fmla="*/ 0 w 5817946"/>
              <a:gd name="connsiteY0" fmla="*/ 0 h 6858000"/>
              <a:gd name="connsiteX1" fmla="*/ 5817946 w 5817946"/>
              <a:gd name="connsiteY1" fmla="*/ 0 h 6858000"/>
              <a:gd name="connsiteX2" fmla="*/ 5817946 w 5817946"/>
              <a:gd name="connsiteY2" fmla="*/ 6858000 h 6858000"/>
              <a:gd name="connsiteX3" fmla="*/ 0 w 58179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7946" h="6858000">
                <a:moveTo>
                  <a:pt x="0" y="0"/>
                </a:moveTo>
                <a:lnTo>
                  <a:pt x="5817946" y="0"/>
                </a:lnTo>
                <a:lnTo>
                  <a:pt x="581794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96F6254-901B-4F80-B3ED-3890E0D82CFB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3975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C64EBF-DA96-4D09-B6A0-839B57073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8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F4EE8F-F2A7-4157-BF05-F800ACCB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08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54F08-E09D-43C4-93DA-C8C47BBB1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46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EC462-1631-40E8-B0D5-89831A461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587DDDD-DBF8-4307-9F46-3189076B1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6B359A-ACE1-438C-842E-0AD778A5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9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F1681-82CD-4EAF-83C7-52708EF47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8685BA-749B-4E69-9ED0-2B395E8AE1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C4176D-6512-4994-8E8D-2D32A25655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29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6853F-5114-4150-8985-629770C189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CDC7C8E-A2EE-4B12-9D11-4A9C62FEF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2A28D3-3B72-4C61-8367-D3BF0CF8FF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84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grey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CE5D35A-252D-4E52-B59E-887EA3B805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725E1A9-F5F3-4DFB-833B-43237D6CD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78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 pictur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8595740-23EA-4A7F-99CE-69F6FD2505E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EEF054-662C-4787-A87A-4951A0016B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EDA23A-69F6-474A-A6FD-A25F98AF7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84EE5F-6C4B-413E-B0DD-8A2CBA80FD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8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56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 pictur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782213A-5203-4F9B-A874-7C6B03F260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647F2CA-4D89-4F30-8416-98E6006056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A9EAC9-CBFD-4B5C-8FE6-28D45CE9FA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4DE129-7BC9-481F-8B33-0063CF0D95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03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5BD0-C32D-4D2D-9F81-F5B4B6D0A7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96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3E122A-64FC-4F53-9E99-15779721305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84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2A2BD9-4896-4077-8A03-F1BC1549C1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957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86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37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62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BFD0F-6B49-48DF-92B3-F4D5EED86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97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5388F-93AE-4259-9994-223454528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36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ue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BA5F046-D55E-4D3A-8D9D-68D237FB2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5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ADE169-F6EA-4730-84DD-DF2C98144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511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6E18C3-B18C-4259-BE5E-9992831168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0D65982-D398-43E3-90F7-CEE79989B57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098F7AC7-6059-4E83-B969-AFC459700F0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4B93F48-E543-4E2A-836A-F0358B85E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FD15DA-3BE8-47D2-96E2-19374E513E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486728F-362C-4E02-A94F-1273897902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BE66C64-9272-4FD8-9E61-381CA0D1C6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31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5BB7299-E43B-4887-B7AB-E0EEC2F1AF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5C82EE-BAB0-4895-BD11-A7C5EC1518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589C669-C739-4FE2-A258-D242C4C1AC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883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93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12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566EC-0A78-4984-9F77-67D3486704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610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0D74F6A-2615-476E-AC1F-19E04356FB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28812AD-D596-454C-9B7F-43B25290DA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B89E14B-5832-4E5F-AF7E-52A87D70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649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F59E21A-4AF8-4AC8-8219-86AF3F077E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8E6C37B-B244-41A5-801F-6362B53806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E8B9B13-5913-43D9-8CF3-E61AC4BC3C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17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5328C5-1A3D-45BA-BB8D-438E09FA4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90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54800" y="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" y="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54800" y="342720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342720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632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2" y="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3998" y="0"/>
            <a:ext cx="6108002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42720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84000" y="3427200"/>
            <a:ext cx="6108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9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63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713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91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539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831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609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regel 2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91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8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987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423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980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2C575653-961B-4ECF-8634-7F69D4D7F5BE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76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hit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E2DDDE18-55F3-4C9C-92D3-156E4BA7891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5A6904C-8433-470E-AA2E-D6EDC945E16E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9073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black with 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elSlide-Zwart-02">
            <a:hlinkClick r:id="" action="ppaction://media"/>
            <a:extLst>
              <a:ext uri="{FF2B5EF4-FFF2-40B4-BE49-F238E27FC236}">
                <a16:creationId xmlns:a16="http://schemas.microsoft.com/office/drawing/2014/main" id="{3FFCAD3A-CE81-47AF-B3E8-501583BF59B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654BB1-9854-475A-A7D8-5376F0C25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0E03D01-8A3A-4B1E-814B-BDE053F093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5828224-059E-4E26-BD83-DAC159E1F253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3381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F53D3-821D-49BE-80CC-D220C7D0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29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91B8D-134A-4193-BBDD-96B51BBA8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337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dark-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85FE3-8AD2-44B8-9821-2A495C9EC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1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4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AA9D2689-F75B-4671-9C00-8B69E030B31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/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9D88BB8-CE53-491C-9B2E-2409CEEC8A3F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0893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lack #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iversumZwart slow loop">
            <a:hlinkClick r:id="" action="ppaction://media"/>
            <a:extLst>
              <a:ext uri="{FF2B5EF4-FFF2-40B4-BE49-F238E27FC236}">
                <a16:creationId xmlns:a16="http://schemas.microsoft.com/office/drawing/2014/main" id="{A5B4BBAE-2630-47FC-B95C-5BE3F173186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33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67B42C4-430F-4C9B-A8A9-98F854EBC82D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5315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847" r:id="rId3"/>
    <p:sldLayoutId id="2147483849" r:id="rId4"/>
    <p:sldLayoutId id="2147483666" r:id="rId5"/>
    <p:sldLayoutId id="2147483848" r:id="rId6"/>
    <p:sldLayoutId id="2147483850" r:id="rId7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52" r:id="rId2"/>
    <p:sldLayoutId id="2147483851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72" r:id="rId2"/>
    <p:sldLayoutId id="2147483874" r:id="rId3"/>
    <p:sldLayoutId id="2147483858" r:id="rId4"/>
    <p:sldLayoutId id="2147483873" r:id="rId5"/>
    <p:sldLayoutId id="2147483875" r:id="rId6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7" r:id="rId2"/>
    <p:sldLayoutId id="2147483900" r:id="rId3"/>
    <p:sldLayoutId id="2147483964" r:id="rId4"/>
    <p:sldLayoutId id="2147483965" r:id="rId5"/>
    <p:sldLayoutId id="2147483966" r:id="rId6"/>
    <p:sldLayoutId id="2147483883" r:id="rId7"/>
    <p:sldLayoutId id="2147483896" r:id="rId8"/>
    <p:sldLayoutId id="2147483899" r:id="rId9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3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9" r:id="rId2"/>
    <p:sldLayoutId id="2147483925" r:id="rId3"/>
    <p:sldLayoutId id="2147483910" r:id="rId4"/>
    <p:sldLayoutId id="2147483920" r:id="rId5"/>
    <p:sldLayoutId id="2147483927" r:id="rId6"/>
    <p:sldLayoutId id="2147483909" r:id="rId7"/>
    <p:sldLayoutId id="2147483921" r:id="rId8"/>
    <p:sldLayoutId id="2147483926" r:id="rId9"/>
    <p:sldLayoutId id="2147483911" r:id="rId10"/>
    <p:sldLayoutId id="2147483912" r:id="rId11"/>
    <p:sldLayoutId id="2147483913" r:id="rId12"/>
    <p:sldLayoutId id="2147483914" r:id="rId13"/>
    <p:sldLayoutId id="2147483922" r:id="rId14"/>
    <p:sldLayoutId id="2147483915" r:id="rId15"/>
    <p:sldLayoutId id="2147483923" r:id="rId16"/>
    <p:sldLayoutId id="2147483950" r:id="rId17"/>
    <p:sldLayoutId id="2147483951" r:id="rId18"/>
    <p:sldLayoutId id="2147483916" r:id="rId19"/>
    <p:sldLayoutId id="2147483924" r:id="rId20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9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1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821" r:id="rId2"/>
    <p:sldLayoutId id="2147483958" r:id="rId3"/>
    <p:sldLayoutId id="2147483763" r:id="rId4"/>
    <p:sldLayoutId id="2147483816" r:id="rId5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1B3DAEE-D892-459A-B3A6-6C9C620868B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5167BC-1318-460A-BE3F-83F3EBA9B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1634994"/>
            <a:ext cx="5435250" cy="1116000"/>
          </a:xfrm>
        </p:spPr>
        <p:txBody>
          <a:bodyPr/>
          <a:lstStyle/>
          <a:p>
            <a:r>
              <a:rPr lang="en-US" dirty="0"/>
              <a:t>The implications of picking A FSM over </a:t>
            </a:r>
            <a:r>
              <a:rPr lang="en-US" dirty="0" err="1"/>
              <a:t>microstore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E870F2D-8831-429B-944F-311201CA6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Joost </a:t>
            </a:r>
            <a:r>
              <a:rPr lang="en-US" dirty="0" err="1"/>
              <a:t>Buursink</a:t>
            </a:r>
            <a:br>
              <a:rPr lang="en-US" dirty="0"/>
            </a:br>
            <a:r>
              <a:rPr lang="en-US" dirty="0"/>
              <a:t>Fabian </a:t>
            </a:r>
            <a:r>
              <a:rPr lang="en-US" dirty="0" err="1"/>
              <a:t>Widlund</a:t>
            </a:r>
            <a:br>
              <a:rPr lang="en-US" dirty="0"/>
            </a:br>
            <a:r>
              <a:rPr lang="en-US" dirty="0"/>
              <a:t>Emil </a:t>
            </a:r>
            <a:r>
              <a:rPr lang="en-US" dirty="0" err="1"/>
              <a:t>Imhagen</a:t>
            </a:r>
            <a:endParaRPr lang="en-US" dirty="0"/>
          </a:p>
          <a:p>
            <a:r>
              <a:rPr lang="en-US" dirty="0" err="1"/>
              <a:t>Guus</a:t>
            </a:r>
            <a:r>
              <a:rPr lang="en-US" dirty="0"/>
              <a:t> </a:t>
            </a:r>
            <a:r>
              <a:rPr lang="en-US" dirty="0" err="1"/>
              <a:t>branderhorst</a:t>
            </a:r>
            <a:endParaRPr lang="en-US" dirty="0"/>
          </a:p>
          <a:p>
            <a:r>
              <a:rPr lang="en-US" dirty="0"/>
              <a:t>Stach Redeker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Group 7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381A12-C7B6-44BD-BC32-E8DADCB06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Electrical Engineering, EEMCS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E6FEC605-39DC-45E3-8D08-1DD3B9F296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1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4D4D0C-FA35-55FE-B1B0-A266DAF6110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Just stopping </a:t>
            </a:r>
            <a:r>
              <a:rPr lang="nl-NL" dirty="0" err="1"/>
              <a:t>the</a:t>
            </a:r>
            <a:r>
              <a:rPr lang="nl-NL" dirty="0"/>
              <a:t> program counter </a:t>
            </a:r>
            <a:r>
              <a:rPr lang="nl-NL" dirty="0" err="1"/>
              <a:t>doesn’t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9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efficient</a:t>
            </a:r>
            <a:r>
              <a:rPr lang="nl-NL" dirty="0"/>
              <a:t> solution? Stop </a:t>
            </a:r>
            <a:r>
              <a:rPr lang="nl-NL" dirty="0" err="1"/>
              <a:t>the</a:t>
            </a:r>
            <a:r>
              <a:rPr lang="nl-NL" dirty="0"/>
              <a:t> controller!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6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efficient</a:t>
            </a:r>
            <a:r>
              <a:rPr lang="nl-NL" dirty="0"/>
              <a:t> solution? Stop </a:t>
            </a:r>
            <a:r>
              <a:rPr lang="nl-NL" dirty="0" err="1"/>
              <a:t>the</a:t>
            </a:r>
            <a:r>
              <a:rPr lang="nl-NL" dirty="0"/>
              <a:t> controller!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161CB-45AA-EC1F-0C27-1E631986C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937" y="5649114"/>
            <a:ext cx="101441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8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732413-FB05-748E-B3E5-9145ECB889D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4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Jump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empty </a:t>
            </a:r>
            <a:r>
              <a:rPr lang="nl-NL" dirty="0" err="1"/>
              <a:t>location</a:t>
            </a:r>
            <a:r>
              <a:rPr lang="nl-NL" dirty="0"/>
              <a:t>.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solved</a:t>
            </a:r>
            <a:r>
              <a:rPr lang="nl-NL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30D1DA-31C0-A300-F418-87EB274D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664142"/>
            <a:ext cx="54102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88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datapath</a:t>
            </a:r>
            <a:r>
              <a:rPr lang="nl-NL" dirty="0"/>
              <a:t>/ALU/memory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more </a:t>
            </a:r>
            <a:r>
              <a:rPr lang="nl-NL" dirty="0" err="1"/>
              <a:t>than</a:t>
            </a:r>
            <a:br>
              <a:rPr lang="nl-NL" dirty="0"/>
            </a:b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</a:t>
            </a:r>
            <a:r>
              <a:rPr lang="nl-NL" dirty="0" err="1"/>
              <a:t>done</a:t>
            </a:r>
            <a:endParaRPr lang="nl-NL" dirty="0"/>
          </a:p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controller </a:t>
            </a:r>
            <a:r>
              <a:rPr lang="nl-NL" dirty="0" err="1"/>
              <a:t>keeps</a:t>
            </a:r>
            <a:r>
              <a:rPr lang="nl-NL" dirty="0"/>
              <a:t> </a:t>
            </a:r>
            <a:r>
              <a:rPr lang="nl-NL" dirty="0" err="1"/>
              <a:t>pushing</a:t>
            </a:r>
            <a:r>
              <a:rPr lang="nl-NL" dirty="0"/>
              <a:t> </a:t>
            </a:r>
            <a:r>
              <a:rPr lang="nl-NL" dirty="0" err="1"/>
              <a:t>instructions</a:t>
            </a:r>
            <a:br>
              <a:rPr lang="nl-NL" dirty="0"/>
            </a:br>
            <a:r>
              <a:rPr lang="nl-NL" dirty="0">
                <a:sym typeface="Wingdings" panose="05000000000000000000" pitchFamily="2" charset="2"/>
              </a:rPr>
              <a:t>-&gt; </a:t>
            </a:r>
            <a:r>
              <a:rPr lang="nl-NL" dirty="0" err="1">
                <a:sym typeface="Wingdings" panose="05000000000000000000" pitchFamily="2" charset="2"/>
              </a:rPr>
              <a:t>problem</a:t>
            </a:r>
            <a:r>
              <a:rPr lang="nl-NL" dirty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88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Metastability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First solution: </a:t>
            </a:r>
            <a:r>
              <a:rPr lang="nl-NL" dirty="0" err="1"/>
              <a:t>can</a:t>
            </a:r>
            <a:r>
              <a:rPr lang="nl-NL" dirty="0"/>
              <a:t> we get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operation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BA5D5E3-B12A-4045-B1E3-207C5BD0E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" y="3017520"/>
            <a:ext cx="5024384" cy="364733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8B07E3A-FACE-86BF-A462-D727204FE3E1}"/>
              </a:ext>
            </a:extLst>
          </p:cNvPr>
          <p:cNvSpPr/>
          <p:nvPr/>
        </p:nvSpPr>
        <p:spPr>
          <a:xfrm flipH="1">
            <a:off x="5387132" y="4407931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EA1EB6-9D3B-4E11-BBED-D689A06927A4}"/>
              </a:ext>
            </a:extLst>
          </p:cNvPr>
          <p:cNvSpPr/>
          <p:nvPr/>
        </p:nvSpPr>
        <p:spPr>
          <a:xfrm flipH="1">
            <a:off x="5387132" y="5949895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48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No, </a:t>
            </a:r>
            <a:r>
              <a:rPr lang="nl-NL" dirty="0" err="1"/>
              <a:t>because</a:t>
            </a:r>
            <a:r>
              <a:rPr lang="nl-NL" dirty="0"/>
              <a:t> loops (counters) in a FSM are </a:t>
            </a:r>
            <a:br>
              <a:rPr lang="nl-NL" dirty="0"/>
            </a:br>
            <a:r>
              <a:rPr lang="nl-NL" dirty="0" err="1"/>
              <a:t>unwanted</a:t>
            </a:r>
            <a:endParaRPr lang="nl-NL" dirty="0"/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mess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PC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SECOND solution: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contents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fsm</a:t>
            </a:r>
            <a:r>
              <a:rPr lang="nl-NL" dirty="0"/>
              <a:t> change?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14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How?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cope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EA036-D61A-FA72-6AF7-202475FF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3" y="3154679"/>
            <a:ext cx="65341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6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is a </a:t>
            </a:r>
            <a:r>
              <a:rPr lang="nl-NL" dirty="0" err="1"/>
              <a:t>little</a:t>
            </a:r>
            <a:r>
              <a:rPr lang="nl-NL" dirty="0"/>
              <a:t> bit different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0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4937760" y="3661471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06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Acknowledge</a:t>
            </a:r>
            <a:r>
              <a:rPr lang="nl-NL" dirty="0"/>
              <a:t>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52DF27-207D-7F12-9A84-7C73F113992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1375DD-EB0B-FE29-2EA6-6F9E0722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03" y="3154679"/>
            <a:ext cx="5129893" cy="2651760"/>
          </a:xfrm>
          <a:prstGeom prst="rect">
            <a:avLst/>
          </a:prstGeom>
        </p:spPr>
      </p:pic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632EC2CC-23FF-3DE4-5F8D-5BA14BEDD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30" y="6102001"/>
            <a:ext cx="10144125" cy="581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33A531-E2F4-C7F6-9E84-1427AF520109}"/>
              </a:ext>
            </a:extLst>
          </p:cNvPr>
          <p:cNvSpPr/>
          <p:nvPr/>
        </p:nvSpPr>
        <p:spPr>
          <a:xfrm>
            <a:off x="4720590" y="6102000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89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It’s natively baked in.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does microstore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6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951983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3014661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6852000" y="3932614"/>
            <a:ext cx="350901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8337499-D9E2-4B8A-CE70-B9C964A8CC4A}"/>
              </a:ext>
            </a:extLst>
          </p:cNvPr>
          <p:cNvSpPr txBox="1"/>
          <p:nvPr/>
        </p:nvSpPr>
        <p:spPr>
          <a:xfrm>
            <a:off x="756000" y="149880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>
                <a:latin typeface="+mj-lt"/>
              </a:rPr>
              <a:t>Requirements</a:t>
            </a:r>
            <a:endParaRPr lang="sv-SE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j-lt"/>
              </a:rPr>
              <a:t>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oad the contents of a memory address and display it using the seven-segment displays</a:t>
            </a:r>
          </a:p>
        </p:txBody>
      </p:sp>
    </p:spTree>
    <p:extLst>
      <p:ext uri="{BB962C8B-B14F-4D97-AF65-F5344CB8AC3E}">
        <p14:creationId xmlns:p14="http://schemas.microsoft.com/office/powerpoint/2010/main" val="2971579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333EA-EF62-AA5F-9883-3A50A3E2875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sv-SE" dirty="0">
                <a:latin typeface="+mj-lt"/>
              </a:rPr>
              <a:t>2 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 signals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added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the controller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allowing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DEBUG to ste</a:t>
            </a:r>
            <a:r>
              <a:rPr lang="sv-SE" altLang="sv-SE" dirty="0">
                <a:latin typeface="+mj-lt"/>
              </a:rPr>
              <a:t>p </a:t>
            </a:r>
            <a:r>
              <a:rPr lang="sv-SE" altLang="sv-SE" dirty="0" err="1">
                <a:latin typeface="+mj-lt"/>
              </a:rPr>
              <a:t>through</a:t>
            </a:r>
            <a:r>
              <a:rPr lang="sv-SE" altLang="sv-SE" dirty="0">
                <a:latin typeface="+mj-lt"/>
              </a:rPr>
              <a:t> the </a:t>
            </a:r>
            <a:r>
              <a:rPr lang="sv-SE" altLang="sv-SE" dirty="0" err="1">
                <a:latin typeface="+mj-lt"/>
              </a:rPr>
              <a:t>code</a:t>
            </a:r>
            <a:r>
              <a:rPr lang="sv-SE" altLang="sv-SE" dirty="0">
                <a:latin typeface="+mj-lt"/>
              </a:rPr>
              <a:t> 1 </a:t>
            </a:r>
            <a:r>
              <a:rPr lang="sv-SE" altLang="sv-SE" dirty="0" err="1">
                <a:latin typeface="+mj-lt"/>
              </a:rPr>
              <a:t>line</a:t>
            </a:r>
            <a:r>
              <a:rPr lang="sv-SE" altLang="sv-SE" dirty="0">
                <a:latin typeface="+mj-lt"/>
              </a:rPr>
              <a:t> at a </a:t>
            </a:r>
            <a:r>
              <a:rPr lang="sv-SE" altLang="sv-SE" dirty="0" err="1">
                <a:latin typeface="+mj-lt"/>
              </a:rPr>
              <a:t>time</a:t>
            </a:r>
            <a:r>
              <a:rPr lang="sv-SE" altLang="sv-SE" dirty="0">
                <a:latin typeface="+mj-lt"/>
              </a:rPr>
              <a:t>.</a:t>
            </a: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”DEBUG” is 1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debug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switch is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turned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on.</a:t>
            </a:r>
          </a:p>
          <a:p>
            <a:endParaRPr lang="sv-SE" altLang="sv-SE" dirty="0">
              <a:latin typeface="+mj-lt"/>
            </a:endParaRPr>
          </a:p>
          <a:p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”DEBUG_NEXT” is 1 for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exactly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clock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cycle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when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user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presses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'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next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line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'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button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8E65D63-A0FD-C8E4-B923-62BE20D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3705487"/>
            <a:ext cx="101441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8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8E65D63-A0FD-C8E4-B923-62BE20D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3705487"/>
            <a:ext cx="10144125" cy="581025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95C068F-067F-97E2-FE11-3407E8AC65A7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684880" y="1966826"/>
            <a:ext cx="1001583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 err="1">
                <a:latin typeface="+mj-lt"/>
              </a:rPr>
              <a:t>How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can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we</a:t>
            </a:r>
            <a:r>
              <a:rPr lang="sv-SE" altLang="sv-SE" dirty="0">
                <a:latin typeface="+mj-lt"/>
              </a:rPr>
              <a:t> set ”DEBUG_NEXT” to 1 for </a:t>
            </a:r>
            <a:r>
              <a:rPr lang="sv-SE" altLang="sv-SE" dirty="0" err="1">
                <a:latin typeface="+mj-lt"/>
              </a:rPr>
              <a:t>exactly</a:t>
            </a:r>
            <a:r>
              <a:rPr lang="sv-SE" altLang="sv-SE" dirty="0">
                <a:latin typeface="+mj-lt"/>
              </a:rPr>
              <a:t> 1 </a:t>
            </a:r>
            <a:r>
              <a:rPr lang="sv-SE" altLang="sv-SE" dirty="0" err="1">
                <a:latin typeface="+mj-lt"/>
              </a:rPr>
              <a:t>clock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cycle</a:t>
            </a:r>
            <a:r>
              <a:rPr lang="sv-SE" altLang="sv-SE" dirty="0">
                <a:latin typeface="+mj-lt"/>
              </a:rPr>
              <a:t> =&gt; ”</a:t>
            </a:r>
            <a:r>
              <a:rPr lang="sv-SE" altLang="sv-SE" dirty="0" err="1">
                <a:latin typeface="+mj-lt"/>
              </a:rPr>
              <a:t>Debugging_Facilitators</a:t>
            </a:r>
            <a:r>
              <a:rPr lang="sv-SE" altLang="sv-SE" dirty="0">
                <a:latin typeface="+mj-lt"/>
              </a:rPr>
              <a:t>”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>
                <a:latin typeface="+mj-lt"/>
              </a:rPr>
              <a:t>It </a:t>
            </a:r>
            <a:r>
              <a:rPr lang="sv-SE" altLang="sv-SE" dirty="0" err="1">
                <a:latin typeface="+mj-lt"/>
              </a:rPr>
              <a:t>handles</a:t>
            </a:r>
            <a:r>
              <a:rPr lang="sv-SE" altLang="sv-SE" dirty="0">
                <a:latin typeface="+mj-lt"/>
              </a:rPr>
              <a:t> the input and transforms it to the </a:t>
            </a:r>
            <a:r>
              <a:rPr lang="sv-SE" altLang="sv-SE" dirty="0" err="1">
                <a:latin typeface="+mj-lt"/>
              </a:rPr>
              <a:t>required</a:t>
            </a:r>
            <a:r>
              <a:rPr lang="sv-SE" altLang="sv-SE" dirty="0">
                <a:latin typeface="+mj-lt"/>
              </a:rPr>
              <a:t> signal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>
                <a:latin typeface="+mj-lt"/>
              </a:rPr>
              <a:t>”</a:t>
            </a:r>
            <a:r>
              <a:rPr lang="sv-SE" altLang="sv-SE" dirty="0" err="1">
                <a:latin typeface="+mj-lt"/>
              </a:rPr>
              <a:t>Debugging_Display</a:t>
            </a:r>
            <a:r>
              <a:rPr lang="sv-SE" altLang="sv-SE" dirty="0">
                <a:latin typeface="+mj-lt"/>
              </a:rPr>
              <a:t>”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 err="1">
                <a:latin typeface="+mj-lt"/>
              </a:rPr>
              <a:t>Debug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harder</a:t>
            </a:r>
            <a:r>
              <a:rPr lang="sv-SE" altLang="sv-SE" dirty="0">
                <a:latin typeface="+mj-lt"/>
              </a:rPr>
              <a:t> to </a:t>
            </a:r>
            <a:r>
              <a:rPr lang="sv-SE" altLang="sv-SE" dirty="0" err="1">
                <a:latin typeface="+mj-lt"/>
              </a:rPr>
              <a:t>realize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with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microstore</a:t>
            </a: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sv-SE" altLang="sv-S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7606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 in microstore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8E65D63-A0FD-C8E4-B923-62BE20D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3705487"/>
            <a:ext cx="10144125" cy="581025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95C068F-067F-97E2-FE11-3407E8AC65A7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756000" y="2366660"/>
            <a:ext cx="100158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 err="1">
                <a:latin typeface="+mj-lt"/>
              </a:rPr>
              <a:t>Harder</a:t>
            </a:r>
            <a:r>
              <a:rPr lang="sv-SE" altLang="sv-SE" dirty="0">
                <a:latin typeface="+mj-lt"/>
              </a:rPr>
              <a:t> to </a:t>
            </a:r>
            <a:r>
              <a:rPr lang="sv-SE" altLang="sv-SE" dirty="0" err="1">
                <a:latin typeface="+mj-lt"/>
              </a:rPr>
              <a:t>realize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with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microstore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instructions</a:t>
            </a:r>
            <a:endParaRPr lang="sv-SE" altLang="sv-SE" dirty="0">
              <a:latin typeface="+mj-l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5747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/>
              <a:t>what</a:t>
            </a:r>
            <a:r>
              <a:rPr lang="nl-NL" dirty="0"/>
              <a:t> have we </a:t>
            </a:r>
            <a:r>
              <a:rPr lang="nl-NL" dirty="0" err="1"/>
              <a:t>learned</a:t>
            </a:r>
            <a:r>
              <a:rPr lang="nl-NL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68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81B64-DAC1-2B28-1746-040870FF9A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A4EEB-C046-778E-4385-E376A1AF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Quite elegant for small instruction sets</a:t>
            </a:r>
          </a:p>
          <a:p>
            <a:pPr>
              <a:spcBef>
                <a:spcPts val="600"/>
              </a:spcBef>
            </a:pPr>
            <a:r>
              <a:rPr lang="en-US" dirty="0"/>
              <a:t>Human readable</a:t>
            </a:r>
          </a:p>
          <a:p>
            <a:pPr>
              <a:spcBef>
                <a:spcPts val="600"/>
              </a:spcBef>
            </a:pPr>
            <a:r>
              <a:rPr lang="en-US" dirty="0">
                <a:highlight>
                  <a:srgbClr val="FFFF00"/>
                </a:highlight>
              </a:rPr>
              <a:t>Debugging can be easily implemented</a:t>
            </a:r>
            <a:br>
              <a:rPr lang="en-US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get </a:t>
            </a:r>
            <a:r>
              <a:rPr lang="nl-NL" dirty="0" err="1"/>
              <a:t>quite</a:t>
            </a:r>
            <a:r>
              <a:rPr lang="nl-NL" dirty="0"/>
              <a:t> large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BA2EA-1277-3835-0928-1F50E3A904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NL" dirty="0" err="1"/>
              <a:t>Scales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for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sets</a:t>
            </a:r>
          </a:p>
          <a:p>
            <a:pPr>
              <a:spcBef>
                <a:spcPts val="600"/>
              </a:spcBef>
            </a:pPr>
            <a:r>
              <a:rPr lang="nl-NL" dirty="0" err="1">
                <a:highlight>
                  <a:srgbClr val="FFFF00"/>
                </a:highlight>
              </a:rPr>
              <a:t>Halting</a:t>
            </a:r>
            <a:r>
              <a:rPr lang="nl-NL" dirty="0">
                <a:highlight>
                  <a:srgbClr val="FFFF00"/>
                </a:highlight>
              </a:rPr>
              <a:t> is </a:t>
            </a:r>
            <a:r>
              <a:rPr lang="nl-NL" dirty="0" err="1">
                <a:highlight>
                  <a:srgbClr val="FFFF00"/>
                </a:highlight>
              </a:rPr>
              <a:t>easier</a:t>
            </a:r>
            <a:endParaRPr lang="nl-NL" dirty="0">
              <a:highlight>
                <a:srgbClr val="FFFF00"/>
              </a:highlight>
            </a:endParaRPr>
          </a:p>
          <a:p>
            <a:pPr>
              <a:spcBef>
                <a:spcPts val="600"/>
              </a:spcBef>
            </a:pPr>
            <a:r>
              <a:rPr lang="nl-NL" dirty="0">
                <a:highlight>
                  <a:srgbClr val="FFFF00"/>
                </a:highlight>
              </a:rPr>
              <a:t>No </a:t>
            </a:r>
            <a:r>
              <a:rPr lang="nl-NL" dirty="0" err="1">
                <a:highlight>
                  <a:srgbClr val="FFFF00"/>
                </a:highlight>
              </a:rPr>
              <a:t>problems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with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longer</a:t>
            </a:r>
            <a:r>
              <a:rPr lang="nl-NL" dirty="0">
                <a:highlight>
                  <a:srgbClr val="FFFF00"/>
                </a:highlight>
              </a:rPr>
              <a:t> ALU </a:t>
            </a:r>
            <a:r>
              <a:rPr lang="nl-NL" dirty="0" err="1">
                <a:highlight>
                  <a:srgbClr val="FFFF00"/>
                </a:highlight>
              </a:rPr>
              <a:t>instructions</a:t>
            </a:r>
            <a:br>
              <a:rPr lang="nl-NL" dirty="0"/>
            </a:br>
            <a:br>
              <a:rPr lang="nl-NL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Not human readable</a:t>
            </a:r>
          </a:p>
          <a:p>
            <a:pPr>
              <a:spcBef>
                <a:spcPts val="600"/>
              </a:spcBef>
            </a:pPr>
            <a:r>
              <a:rPr lang="en-US" dirty="0"/>
              <a:t>Requires a large LUT small instruction sets</a:t>
            </a:r>
          </a:p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BCF98B-5ED0-5129-DF5B-5DAAF14B3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FSM						  Microstore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0AF20-1174-284F-FCFA-27F6756FD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33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A3E9E-D541-95B8-04D1-C1F00776E1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9D13-C3BD-F11B-6F6B-20790EFBC2C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8A4F8E-0DF6-EC85-907A-E4D62439C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27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FSM? Microstore?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17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A3E9E-D541-95B8-04D1-C1F00776E1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9D13-C3BD-F11B-6F6B-20790EFBC2C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8A4F8E-0DF6-EC85-907A-E4D62439C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82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</a:t>
            </a:r>
            <a:r>
              <a:rPr lang="nl-NL" dirty="0"/>
              <a:t> state machine (</a:t>
            </a:r>
            <a:r>
              <a:rPr lang="nl-NL" dirty="0" err="1"/>
              <a:t>fsm</a:t>
            </a:r>
            <a:r>
              <a:rPr lang="nl-NL" dirty="0"/>
              <a:t>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60F778-2C6F-6383-8A02-EEA5974B235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CCDDDB3-EE51-1852-7B8A-464E8D7FC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0"/>
            <a:ext cx="1121664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E437C3-8DBF-6D62-5EC1-41F121FA2B28}"/>
              </a:ext>
            </a:extLst>
          </p:cNvPr>
          <p:cNvSpPr/>
          <p:nvPr/>
        </p:nvSpPr>
        <p:spPr>
          <a:xfrm>
            <a:off x="-571500" y="-582930"/>
            <a:ext cx="13121640" cy="7840980"/>
          </a:xfrm>
          <a:prstGeom prst="rect">
            <a:avLst/>
          </a:prstGeom>
          <a:solidFill>
            <a:srgbClr val="231F20">
              <a:alpha val="1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B9914D-4B72-B4EE-D5CC-3B1DEE0A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7EB2B9-6840-CD27-E32E-B537B93735C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F6A6A-DE55-C256-215C-371CD846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300" y="0"/>
            <a:ext cx="67403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623920-F3DE-8E68-B117-4DC51126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897" y="0"/>
            <a:ext cx="737778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EEFF6-2AD0-5385-162A-9A58F9CD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300" y="-3871"/>
            <a:ext cx="7377781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6A13ACD-FE32-C339-04E1-1B82404A8982}"/>
              </a:ext>
            </a:extLst>
          </p:cNvPr>
          <p:cNvSpPr/>
          <p:nvPr/>
        </p:nvSpPr>
        <p:spPr>
          <a:xfrm>
            <a:off x="-571500" y="-582930"/>
            <a:ext cx="13121640" cy="7840980"/>
          </a:xfrm>
          <a:prstGeom prst="rect">
            <a:avLst/>
          </a:prstGeom>
          <a:solidFill>
            <a:srgbClr val="231F20">
              <a:alpha val="1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EB5640-5665-73ED-102C-752039F19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392776-AFCD-F0B1-DC73-A8049F6F9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010" y="3996000"/>
            <a:ext cx="4038318" cy="28197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9C5C7A-BCF5-7321-AAF3-B38CF0EA3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318" y="5176521"/>
            <a:ext cx="5224238" cy="16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6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81B64-DAC1-2B28-1746-040870FF9A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A4EEB-C046-778E-4385-E376A1AF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Quite elegant for small instruction sets</a:t>
            </a:r>
          </a:p>
          <a:p>
            <a:pPr>
              <a:spcBef>
                <a:spcPts val="600"/>
              </a:spcBef>
            </a:pPr>
            <a:r>
              <a:rPr lang="en-US" dirty="0"/>
              <a:t>Human readable</a:t>
            </a:r>
            <a:br>
              <a:rPr lang="en-US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get </a:t>
            </a:r>
            <a:r>
              <a:rPr lang="nl-NL" dirty="0" err="1"/>
              <a:t>quite</a:t>
            </a:r>
            <a:r>
              <a:rPr lang="nl-NL" dirty="0"/>
              <a:t> large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BA2EA-1277-3835-0928-1F50E3A904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NL" dirty="0" err="1"/>
              <a:t>Scales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for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sets</a:t>
            </a:r>
            <a:br>
              <a:rPr lang="nl-NL" dirty="0"/>
            </a:br>
            <a:br>
              <a:rPr lang="nl-NL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Not human readable</a:t>
            </a:r>
          </a:p>
          <a:p>
            <a:pPr>
              <a:spcBef>
                <a:spcPts val="600"/>
              </a:spcBef>
            </a:pPr>
            <a:r>
              <a:rPr lang="en-US" dirty="0"/>
              <a:t>Requires a large LUT small instruction sets</a:t>
            </a:r>
          </a:p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BCF98B-5ED0-5129-DF5B-5DAAF14B3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FSM						  Microstore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0AF20-1174-284F-FCFA-27F6756FD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4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5055DE-DF89-081F-8F7F-E86CDEB8B1A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5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7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3051810" y="3661472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861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lzes/JIxxKtEC/aPBU5fAFAAAAAAADAAAAAAADAAAAAwADAAAAAAD///////8DAAEA////////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QEDAAAAAgD///////8aAAZMaW5rZWRTaGFwZXNEYXRhUHJvcGVydHlfMAUAAAAAAAQAAAADAAQAAAABAAQAAAADAP///////wQAAAADAP///////wQAAAADAP///////wQAAAADAP///////wMABQEDAAAAAwD///////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lzes/JIxxKtEC/aPBU5fADRGF0YQAbAAAABExpbmtlZFNoYXBlRGF0YQAFAAAAAAACTmFtZQAZAAAATGlua2VkU2hhcGVzRGF0YVByb3BlcnR5ABBWZXJzaW9uAAAAAAAJTGFzdFdyaXRlALPGWCt/AQAAAAEA/////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01 University of Twente - Titl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32272F2-E7F3-4E6C-8CEF-ABE047A3C0EE}"/>
    </a:ext>
  </a:extLst>
</a:theme>
</file>

<file path=ppt/theme/theme2.xml><?xml version="1.0" encoding="utf-8"?>
<a:theme xmlns:a="http://schemas.openxmlformats.org/drawingml/2006/main" name="02 University of Twente - Title Slides with Video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224CB80-B425-40F1-8650-D539E65D2B65}"/>
    </a:ext>
  </a:extLst>
</a:theme>
</file>

<file path=ppt/theme/theme3.xml><?xml version="1.0" encoding="utf-8"?>
<a:theme xmlns:a="http://schemas.openxmlformats.org/drawingml/2006/main" name="03 University of Twente - Table of content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B5030AAE-B749-4E02-92A2-C75085070611}"/>
    </a:ext>
  </a:extLst>
</a:theme>
</file>

<file path=ppt/theme/theme4.xml><?xml version="1.0" encoding="utf-8"?>
<a:theme xmlns:a="http://schemas.openxmlformats.org/drawingml/2006/main" name="04 University of Twente - Chapter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63D27C9-D179-4D80-9B29-F59C8EA81DB6}"/>
    </a:ext>
  </a:extLst>
</a:theme>
</file>

<file path=ppt/theme/theme5.xml><?xml version="1.0" encoding="utf-8"?>
<a:theme xmlns:a="http://schemas.openxmlformats.org/drawingml/2006/main" name="05 University of Twente - Text slides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9146782F-52DA-4379-903B-104C0E66ADB6}"/>
    </a:ext>
  </a:extLst>
</a:theme>
</file>

<file path=ppt/theme/theme6.xml><?xml version="1.0" encoding="utf-8"?>
<a:theme xmlns:a="http://schemas.openxmlformats.org/drawingml/2006/main" name="06 University of Twente - Imag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10DF2A7-7B00-48E6-99B0-E3BB50D820EF}"/>
    </a:ext>
  </a:extLst>
</a:theme>
</file>

<file path=ppt/theme/theme7.xml><?xml version="1.0" encoding="utf-8"?>
<a:theme xmlns:a="http://schemas.openxmlformats.org/drawingml/2006/main" name="07 University of Twente - Video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F776CAA-9388-4E9F-844C-333D6D1C5624}"/>
    </a:ext>
  </a:extLst>
</a:theme>
</file>

<file path=ppt/theme/theme8.xml><?xml version="1.0" encoding="utf-8"?>
<a:theme xmlns:a="http://schemas.openxmlformats.org/drawingml/2006/main" name="08 University of Twente - Closing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4173E57-9FB0-4CA9-83AA-49B33515D6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C4FEE6EF882A4FB70A5A26077DCAED" ma:contentTypeVersion="13" ma:contentTypeDescription="Create a new document." ma:contentTypeScope="" ma:versionID="49e41bc9d5bad482001e11fc9ad83f04">
  <xsd:schema xmlns:xsd="http://www.w3.org/2001/XMLSchema" xmlns:xs="http://www.w3.org/2001/XMLSchema" xmlns:p="http://schemas.microsoft.com/office/2006/metadata/properties" xmlns:ns2="727c934d-a4f9-455c-bd3c-4ed24313c07b" xmlns:ns3="7588473b-5163-453d-a6f6-dc82b1d277ac" targetNamespace="http://schemas.microsoft.com/office/2006/metadata/properties" ma:root="true" ma:fieldsID="e2d013fa9b88713dff642a71ae94edac" ns2:_="" ns3:_="">
    <xsd:import namespace="727c934d-a4f9-455c-bd3c-4ed24313c07b"/>
    <xsd:import namespace="7588473b-5163-453d-a6f6-dc82b1d27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7c934d-a4f9-455c-bd3c-4ed24313c0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8473b-5163-453d-a6f6-dc82b1d277a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6EA0CC-6001-48B9-A47A-9D635CE089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3F005D-20C1-47D7-855C-C5C9D4199643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727c934d-a4f9-455c-bd3c-4ed24313c07b"/>
    <ds:schemaRef ds:uri="7588473b-5163-453d-a6f6-dc82b1d277ac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20D6049-F084-4BFF-8539-2F9990EFC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7c934d-a4f9-455c-bd3c-4ed24313c07b"/>
    <ds:schemaRef ds:uri="7588473b-5163-453d-a6f6-dc82b1d277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702</TotalTime>
  <Words>487</Words>
  <Application>Microsoft Office PowerPoint</Application>
  <PresentationFormat>Widescreen</PresentationFormat>
  <Paragraphs>85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Arial Narrow</vt:lpstr>
      <vt:lpstr>Calibri</vt:lpstr>
      <vt:lpstr>01 University of Twente - Title Slides</vt:lpstr>
      <vt:lpstr>02 University of Twente - Title Slides with Video</vt:lpstr>
      <vt:lpstr>03 University of Twente - Table of contents</vt:lpstr>
      <vt:lpstr>04 University of Twente - Chapter slides</vt:lpstr>
      <vt:lpstr>05 University of Twente - Text slidesslides</vt:lpstr>
      <vt:lpstr>06 University of Twente - Image slides</vt:lpstr>
      <vt:lpstr>07 University of Twente - Video slides</vt:lpstr>
      <vt:lpstr>08 University of Twente - Closing slides</vt:lpstr>
      <vt:lpstr>The implications of picking A FSM over microstore</vt:lpstr>
      <vt:lpstr>Our presentation is a little bit different</vt:lpstr>
      <vt:lpstr>FSM? Microstore? </vt:lpstr>
      <vt:lpstr>Finite state machine (fsm)</vt:lpstr>
      <vt:lpstr>Microstore</vt:lpstr>
      <vt:lpstr>Our hypothesis</vt:lpstr>
      <vt:lpstr>The implications of using a FSM</vt:lpstr>
      <vt:lpstr>The implications of using a FSM</vt:lpstr>
      <vt:lpstr>The implications of using a FSM</vt:lpstr>
      <vt:lpstr>How do WE halt?</vt:lpstr>
      <vt:lpstr>How do WE halt?</vt:lpstr>
      <vt:lpstr>How do WE halt?</vt:lpstr>
      <vt:lpstr>How do WE halt?</vt:lpstr>
      <vt:lpstr>Halting in microstore?</vt:lpstr>
      <vt:lpstr>Halting in microstore?</vt:lpstr>
      <vt:lpstr>How do we know that the datapath is ready?</vt:lpstr>
      <vt:lpstr>First solution: can we get every operation done in one cycle?</vt:lpstr>
      <vt:lpstr>SECOND solution: can the contents of the fsm change?</vt:lpstr>
      <vt:lpstr>So, we need to able able to cope with multiple clock cycles</vt:lpstr>
      <vt:lpstr>The implications of using a FSM</vt:lpstr>
      <vt:lpstr>Acknowledge!</vt:lpstr>
      <vt:lpstr>How does microstore know that the datapath is ready?</vt:lpstr>
      <vt:lpstr>DEBUG MODE</vt:lpstr>
      <vt:lpstr>Debug mode</vt:lpstr>
      <vt:lpstr>Debug mode</vt:lpstr>
      <vt:lpstr>Debug mode in microstore</vt:lpstr>
      <vt:lpstr>So, what have we learned?</vt:lpstr>
      <vt:lpstr>Our hypothesis</vt:lpstr>
      <vt:lpstr>Conclusion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title 1</dc:title>
  <dc:creator>Redeker, S. (Stach, Student B-EE)</dc:creator>
  <dc:description>Template by HQ Solutions</dc:description>
  <cp:lastModifiedBy>Redeker, S. (Stach, Student B-EE)</cp:lastModifiedBy>
  <cp:revision>54</cp:revision>
  <dcterms:created xsi:type="dcterms:W3CDTF">2022-11-07T08:19:15Z</dcterms:created>
  <dcterms:modified xsi:type="dcterms:W3CDTF">2022-11-08T13:30:35Z</dcterms:modified>
  <cp:version>004</cp:version>
</cp:coreProperties>
</file>